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8" r:id="rId12"/>
    <p:sldId id="270" r:id="rId13"/>
    <p:sldId id="271" r:id="rId14"/>
    <p:sldId id="272" r:id="rId15"/>
    <p:sldId id="274" r:id="rId16"/>
    <p:sldId id="273" r:id="rId17"/>
  </p:sldIdLst>
  <p:sldSz cx="9144000" cy="6858000" type="screen4x3"/>
  <p:notesSz cx="6858000" cy="9144000"/>
  <p:custDataLst>
    <p:tags r:id="rId1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000000"/>
    <a:srgbClr val="66FFFF"/>
    <a:srgbClr val="FFCC00"/>
    <a:srgbClr val="FFFF99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3CB65F-34ED-44BF-8B51-7CB5C3C1B898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52288-5532-48D4-B46E-81553A3F51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52288-5532-48D4-B46E-81553A3F51A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hyperlink" Target="https://drive.google.com/file/d/0BzSbMWTYgG9wMnAxNkZ1dV93S2c/view?usp=sharing" TargetMode="Externa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file/d/0BzSbMWTYgG9wT1pYUndqQXlLQ0E/view?usp=sharin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jplus.ru/img4/u/d/udikov/000000.jpg" TargetMode="External"/><Relationship Id="rId13" Type="http://schemas.openxmlformats.org/officeDocument/2006/relationships/hyperlink" Target="http://sledpantera.ru/upload/photo/2012-12-18_10-21-51_1357599915.jpg" TargetMode="External"/><Relationship Id="rId18" Type="http://schemas.openxmlformats.org/officeDocument/2006/relationships/hyperlink" Target="http://festival.1september.ru/articles/590611/presentation/29.JPG" TargetMode="External"/><Relationship Id="rId3" Type="http://schemas.openxmlformats.org/officeDocument/2006/relationships/hyperlink" Target="http://www.brest-fortress.by/images/phocagallery/pamjatnik-pogranichnikam/thumbs/phoca_thumb_l_foto-1.jpg" TargetMode="External"/><Relationship Id="rId21" Type="http://schemas.openxmlformats.org/officeDocument/2006/relationships/hyperlink" Target="http://uka-thebest.ru/d/43480/d/image_589.jpg" TargetMode="External"/><Relationship Id="rId7" Type="http://schemas.openxmlformats.org/officeDocument/2006/relationships/hyperlink" Target="http://usiter.com/uploads/20120423/deti+i+vojna+vtoraya+mirovaya+vojna+62117948859.jpg" TargetMode="External"/><Relationship Id="rId12" Type="http://schemas.openxmlformats.org/officeDocument/2006/relationships/hyperlink" Target="http://samlib.ru/img/p/poedinkin_w_w/mir/0478.jpg" TargetMode="External"/><Relationship Id="rId17" Type="http://schemas.openxmlformats.org/officeDocument/2006/relationships/hyperlink" Target="http://i.ytimg.com/vi/WNFcccnu5-A/maxresdefault.jpg" TargetMode="External"/><Relationship Id="rId2" Type="http://schemas.openxmlformats.org/officeDocument/2006/relationships/hyperlink" Target="http://www.brest-fortress.by/images/phocagallery/vechny-ogon/thumbs/phoca_thumb_l_foto-6.jpg" TargetMode="External"/><Relationship Id="rId16" Type="http://schemas.openxmlformats.org/officeDocument/2006/relationships/hyperlink" Target="http://www.playcast.ru/uploads/2010/05/20/1766146.jpg" TargetMode="External"/><Relationship Id="rId20" Type="http://schemas.openxmlformats.org/officeDocument/2006/relationships/hyperlink" Target="http://files.school-collection.edu.ru/dlrstore/a0b5aaf0-b40f-4abe-99a0-b186756e0cf1/%5bLI5RK_30-02%5d_%5bIL_08%5d-k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ll-pages.com/img/repphotos2/repphoto_5993_2410.jpg" TargetMode="External"/><Relationship Id="rId11" Type="http://schemas.openxmlformats.org/officeDocument/2006/relationships/hyperlink" Target="http://alocvet.narod.ru/galer/bagrov/18.jpg" TargetMode="External"/><Relationship Id="rId24" Type="http://schemas.openxmlformats.org/officeDocument/2006/relationships/hyperlink" Target="https://upload.wikimedia.org/wikipedia/commons/thumb/3/3c/Zis2_nn.jpg/640px-Zis2_nn.jpg" TargetMode="External"/><Relationship Id="rId5" Type="http://schemas.openxmlformats.org/officeDocument/2006/relationships/hyperlink" Target="http://www.brestskaya-krepost.ru/files/7.jpeg" TargetMode="External"/><Relationship Id="rId15" Type="http://schemas.openxmlformats.org/officeDocument/2006/relationships/hyperlink" Target="http://img1.liveinternet.ru/images/attach/c/6/90/519/90519121_1345152531_vstavaI_strana.jpg" TargetMode="External"/><Relationship Id="rId23" Type="http://schemas.openxmlformats.org/officeDocument/2006/relationships/hyperlink" Target="https://upload.wikimedia.org/wikipedia/commons/thumb/3/3c/Zis2_nn.jpg/1280px-Zis2_nn.jpg" TargetMode="External"/><Relationship Id="rId10" Type="http://schemas.openxmlformats.org/officeDocument/2006/relationships/hyperlink" Target="http://4.bp.blogspot.com/-UAo9qu4GaO8/T6c8Hk_1kgI/AAAAAAAAA5I/Pf8wGERLQYk/s1600/%D1%81%D0%B8%D0%BC%D0%BE%D0%BD%D0%BE%D0%B2_%D0%B6%D0%B4%D0%B8+%D0%BC%D0%B5%D0%BD%D1%8F.jpg" TargetMode="External"/><Relationship Id="rId19" Type="http://schemas.openxmlformats.org/officeDocument/2006/relationships/hyperlink" Target="http://files.school-collection.edu.ru/dlrstore/a76ba6f2-e3fc-4610-a010-02693d99298e/%5bLI5RK_30-01%5d_%5bIL_01%5d-k.jpg" TargetMode="External"/><Relationship Id="rId4" Type="http://schemas.openxmlformats.org/officeDocument/2006/relationships/hyperlink" Target="http://photos.wikimapia.org/p/00/02/99/67/63_big.jpg" TargetMode="External"/><Relationship Id="rId9" Type="http://schemas.openxmlformats.org/officeDocument/2006/relationships/hyperlink" Target="http://stb.imhonet.ru/element/large/b6/c4/b6c49b17d263dc1ed9cd8b0e2c230db0.jpg" TargetMode="External"/><Relationship Id="rId14" Type="http://schemas.openxmlformats.org/officeDocument/2006/relationships/hyperlink" Target="http://wap.newposts.ge/img/photos/1385219859679804.jpg" TargetMode="External"/><Relationship Id="rId22" Type="http://schemas.openxmlformats.org/officeDocument/2006/relationships/hyperlink" Target="http://www.teamcorpaustralia.com.au/_content_data/_image_upload/hand-pointer-icon.jpg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sch57.kirovedu.ru/teacher/mm/id/298439/mid/951" TargetMode="External"/><Relationship Id="rId13" Type="http://schemas.openxmlformats.org/officeDocument/2006/relationships/hyperlink" Target="http://1941-1945.at.ua/_ph/2/367002130.jpg?1427259943" TargetMode="External"/><Relationship Id="rId18" Type="http://schemas.openxmlformats.org/officeDocument/2006/relationships/hyperlink" Target="http://www.brest-fortress.by/?sec=7" TargetMode="External"/><Relationship Id="rId3" Type="http://schemas.openxmlformats.org/officeDocument/2006/relationships/hyperlink" Target="http://www.etoya.ru/files/images/pub/part_2/43395/src/4.jpg?449_600" TargetMode="External"/><Relationship Id="rId21" Type="http://schemas.openxmlformats.org/officeDocument/2006/relationships/hyperlink" Target="http://www.youtube.com/watch?v=dO-rdVzpJ8k" TargetMode="External"/><Relationship Id="rId7" Type="http://schemas.openxmlformats.org/officeDocument/2006/relationships/hyperlink" Target="http://img-fotki.yandex.ru/get/6608/96748677.91/0_94373_42f50db1_XL" TargetMode="External"/><Relationship Id="rId12" Type="http://schemas.openxmlformats.org/officeDocument/2006/relationships/hyperlink" Target="http://1941-1945.at.ua/_ph/11/398404194.jpg?1427259877" TargetMode="External"/><Relationship Id="rId17" Type="http://schemas.openxmlformats.org/officeDocument/2006/relationships/hyperlink" Target="http://www.brest-fortress.by/" TargetMode="External"/><Relationship Id="rId2" Type="http://schemas.openxmlformats.org/officeDocument/2006/relationships/hyperlink" Target="http://classic.poem4you.ru/images/classic/photos/152/1.jpg" TargetMode="External"/><Relationship Id="rId16" Type="http://schemas.openxmlformats.org/officeDocument/2006/relationships/hyperlink" Target="http://www.usinfo.ru/c2.files/11big.jpg" TargetMode="External"/><Relationship Id="rId20" Type="http://schemas.openxmlformats.org/officeDocument/2006/relationships/hyperlink" Target="http://www.youtube.com/watch?v=ze_Oj9wha5c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detfond.org/media/cms_page_media/282/2000_07.jpg" TargetMode="External"/><Relationship Id="rId11" Type="http://schemas.openxmlformats.org/officeDocument/2006/relationships/hyperlink" Target="http://1941-1945.at.ua/_ph/7/2/486805880.jpg?1427259739" TargetMode="External"/><Relationship Id="rId5" Type="http://schemas.openxmlformats.org/officeDocument/2006/relationships/hyperlink" Target="http://uchebilka.ru/pars_docs/refs/43/42001/42001_html_m5f36376.jpg" TargetMode="External"/><Relationship Id="rId15" Type="http://schemas.openxmlformats.org/officeDocument/2006/relationships/hyperlink" Target="http://s52.radikal.ru/i138/1011/58/d36f1336565f.jpg" TargetMode="External"/><Relationship Id="rId10" Type="http://schemas.openxmlformats.org/officeDocument/2006/relationships/hyperlink" Target="http://1941-1945.at.ua/_ph/7/43893846.jpg?1427259663" TargetMode="External"/><Relationship Id="rId19" Type="http://schemas.openxmlformats.org/officeDocument/2006/relationships/hyperlink" Target="http://www.youtube.com/watch?v=sailmeWkm_A" TargetMode="External"/><Relationship Id="rId4" Type="http://schemas.openxmlformats.org/officeDocument/2006/relationships/hyperlink" Target="http://militera.lib.ru/memo/russian/dragunsky_da/39.jpg" TargetMode="External"/><Relationship Id="rId9" Type="http://schemas.openxmlformats.org/officeDocument/2006/relationships/hyperlink" Target="http://1941-1945.at.ua/_ph/7/710475995.jpg?1427259543" TargetMode="External"/><Relationship Id="rId14" Type="http://schemas.openxmlformats.org/officeDocument/2006/relationships/hyperlink" Target="http://1941-1945.at.ua/_ph/5/874171171.jpg?1427260129" TargetMode="External"/><Relationship Id="rId22" Type="http://schemas.openxmlformats.org/officeDocument/2006/relationships/hyperlink" Target="http://www.youtube.com/watch?v=a9-OMwdehrI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hyperlink" Target="https://drive.google.com/file/d/0BzSbMWTYgG9wZ0FRQ1hUeUlvcnM/view?usp=sharin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file/d/0BzSbMWTYgG9wZnQ3UUlvdVluXzQ/view?usp=sharin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file/d/0BzSbMWTYgG9wZ09zelBWTGlHaU0/view?pli=1" TargetMode="External"/><Relationship Id="rId7" Type="http://schemas.openxmlformats.org/officeDocument/2006/relationships/image" Target="../media/image26.jpeg"/><Relationship Id="rId2" Type="http://schemas.openxmlformats.org/officeDocument/2006/relationships/hyperlink" Target="https://drive.google.com/file/d/0BzSbMWTYgG9wZ09zelBWTGlHaU0/view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hyperlink" Target="https://drive.google.com/file/d/0BzSbMWTYgG9waV9KTy1oN3NfWkk/view?usp=sharing" TargetMode="Externa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5661248"/>
            <a:ext cx="6624736" cy="792088"/>
          </a:xfrm>
        </p:spPr>
        <p:txBody>
          <a:bodyPr>
            <a:normAutofit fontScale="85000" lnSpcReduction="10000"/>
          </a:bodyPr>
          <a:lstStyle/>
          <a:p>
            <a:r>
              <a:rPr lang="ru-RU" sz="1800" dirty="0" smtClean="0"/>
              <a:t>Гращенкова Анастасия Михайловна, учитель Муниципального бюджетного общеобразовательного учреждения средней общеобразовательной школы №22 имени Героя России В.Е.Едаменко г. Приморско - Ахтарска</a:t>
            </a:r>
          </a:p>
          <a:p>
            <a:endParaRPr lang="ru-RU" sz="1800" dirty="0"/>
          </a:p>
        </p:txBody>
      </p:sp>
      <p:pic>
        <p:nvPicPr>
          <p:cNvPr id="2051" name="Picture 3" descr="C:\Documents and Settings\МАМА\Рабочий стол\Мультимедиаурок\Брест\PhotoFunia-1427304737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1547" r="-1066"/>
          <a:stretch>
            <a:fillRect/>
          </a:stretch>
        </p:blipFill>
        <p:spPr bwMode="auto">
          <a:xfrm>
            <a:off x="1691680" y="332656"/>
            <a:ext cx="5904656" cy="386104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068960"/>
            <a:ext cx="7772400" cy="2160239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Стихотворение К.М. Симонова </a:t>
            </a:r>
            <a:br>
              <a:rPr lang="ru-RU" sz="3200" dirty="0" smtClean="0"/>
            </a:br>
            <a:r>
              <a:rPr lang="ru-RU" sz="3200" dirty="0" smtClean="0"/>
              <a:t>«Майор привез мальчишку на лафете»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Урок литературы в 5-м классе</a:t>
            </a:r>
            <a:endParaRPr lang="ru-RU" sz="2400" dirty="0"/>
          </a:p>
        </p:txBody>
      </p:sp>
      <p:pic>
        <p:nvPicPr>
          <p:cNvPr id="1026" name="Picture 2" descr="C:\Documents and Settings\МАМА\Рабочий стол\Симонян Проект\70_let м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68344" y="260648"/>
            <a:ext cx="1224136" cy="1201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8736" y="332656"/>
            <a:ext cx="86265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blipFill>
                  <a:blip r:embed="rId2"/>
                  <a:stretch>
                    <a:fillRect/>
                  </a:stretch>
                </a:blipFill>
              </a:rPr>
              <a:t>Что было в Брестской крепости?</a:t>
            </a:r>
            <a:endParaRPr lang="ru-RU" sz="4400" b="1" dirty="0">
              <a:ln>
                <a:solidFill>
                  <a:schemeClr val="accent1">
                    <a:lumMod val="75000"/>
                  </a:schemeClr>
                </a:solidFill>
              </a:ln>
              <a:blipFill>
                <a:blip r:embed="rId2"/>
                <a:stretch>
                  <a:fillRect/>
                </a:stretch>
              </a:blipFill>
            </a:endParaRPr>
          </a:p>
        </p:txBody>
      </p:sp>
      <p:pic>
        <p:nvPicPr>
          <p:cNvPr id="1026" name="Picture 2" descr="C:\Documents and Settings\МАМА\Рабочий стол\Мультимедиаурок\Брест\PhotoFunia-142730799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640" y="1196752"/>
            <a:ext cx="6667500" cy="4981575"/>
          </a:xfrm>
          <a:prstGeom prst="rect">
            <a:avLst/>
          </a:prstGeom>
          <a:noFill/>
        </p:spPr>
      </p:pic>
      <p:pic>
        <p:nvPicPr>
          <p:cNvPr id="1028" name="Picture 4" descr="C:\Documents and Settings\МАМА\Рабочий стол\Мультимедиаурок\лента\5 лента м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5373216"/>
            <a:ext cx="969715" cy="87966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300192" y="5661248"/>
            <a:ext cx="25659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hlinkClick r:id="rId5"/>
              </a:rPr>
              <a:t>Смотреть видеофрагмент</a:t>
            </a:r>
            <a:endParaRPr lang="ru-RU" sz="1600" b="1" dirty="0"/>
          </a:p>
        </p:txBody>
      </p:sp>
      <p:pic>
        <p:nvPicPr>
          <p:cNvPr id="1029" name="Picture 5" descr="C:\Documents and Settings\МАМА\Рабочий стол\Мультимедиаурок\Брест\PhotoFunia-1427382070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20272" y="4437112"/>
            <a:ext cx="1152128" cy="1238538"/>
          </a:xfrm>
          <a:prstGeom prst="rect">
            <a:avLst/>
          </a:prstGeom>
          <a:noFill/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028384" y="6309320"/>
            <a:ext cx="792088" cy="288032"/>
          </a:xfrm>
          <a:prstGeom prst="actionButtonForwardNext">
            <a:avLst/>
          </a:prstGeom>
          <a:solidFill>
            <a:srgbClr val="FFCC99"/>
          </a:solidFill>
          <a:ln w="952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5292" y="1525434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Чем поразила автора увиденная картина?</a:t>
            </a:r>
            <a:endParaRPr lang="ru-RU" sz="2400" dirty="0" smtClean="0"/>
          </a:p>
          <a:p>
            <a:r>
              <a:rPr lang="ru-RU" sz="2400" b="1" dirty="0" smtClean="0"/>
              <a:t>Почему мальчик седой? На что указывает эта </a:t>
            </a:r>
            <a:r>
              <a:rPr lang="ru-RU" sz="2400" b="1" i="1" dirty="0" smtClean="0"/>
              <a:t>деталь</a:t>
            </a:r>
            <a:r>
              <a:rPr lang="ru-RU" sz="2400" b="1" dirty="0" smtClean="0"/>
              <a:t>?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908720"/>
            <a:ext cx="54269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Что означает выражение: </a:t>
            </a:r>
          </a:p>
          <a:p>
            <a:r>
              <a:rPr lang="ru-RU" sz="2400" b="1" dirty="0" smtClean="0"/>
              <a:t>«Седой мальчишка на </a:t>
            </a:r>
            <a:r>
              <a:rPr lang="ru-RU" sz="2400" b="1" i="1" dirty="0" smtClean="0"/>
              <a:t>лафете</a:t>
            </a:r>
            <a:r>
              <a:rPr lang="ru-RU" sz="2400" b="1" dirty="0" smtClean="0"/>
              <a:t> спал»?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205372" y="1340768"/>
            <a:ext cx="6624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Сколько лет мальчику? Почему, по-вашему, «За десять лет на том и этом свете</a:t>
            </a:r>
          </a:p>
          <a:p>
            <a:r>
              <a:rPr lang="ru-RU" sz="2400" b="1" dirty="0" smtClean="0"/>
              <a:t> Ему зачтутся эти десять дней»?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77280" y="1525434"/>
            <a:ext cx="8280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 кому автор обращается: « Ты это горе знаешь понаслышке, а нам оно оборвало сердца»?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58690" y="1525434"/>
            <a:ext cx="85181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Как следующее четверостишие раскрывает мысль автора?</a:t>
            </a:r>
            <a:endParaRPr lang="ru-RU" sz="2400" dirty="0" smtClean="0"/>
          </a:p>
          <a:p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025352" y="1340768"/>
            <a:ext cx="698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 кому обращается автор: </a:t>
            </a:r>
          </a:p>
          <a:p>
            <a:r>
              <a:rPr lang="ru-RU" sz="2400" b="1" dirty="0" smtClean="0"/>
              <a:t>«Ты говоришь, что есть еще другие», </a:t>
            </a:r>
          </a:p>
          <a:p>
            <a:r>
              <a:rPr lang="ru-RU" sz="2400" b="1" dirty="0" smtClean="0"/>
              <a:t>«Твой мальчик спит...» Ведь собеседника нет?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619672" y="260648"/>
            <a:ext cx="64107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>
                  <a:solidFill>
                    <a:schemeClr val="accent2"/>
                  </a:solidFill>
                </a:ln>
                <a:blipFill>
                  <a:blip r:embed="rId2"/>
                  <a:stretch>
                    <a:fillRect/>
                  </a:stretch>
                </a:blipFill>
              </a:rPr>
              <a:t>Подумаем над прочитанным</a:t>
            </a:r>
            <a:endParaRPr lang="ru-RU" sz="3600" b="1" dirty="0">
              <a:ln>
                <a:solidFill>
                  <a:schemeClr val="accent2"/>
                </a:solidFill>
              </a:ln>
              <a:blipFill>
                <a:blip r:embed="rId2"/>
                <a:stretch>
                  <a:fillRect/>
                </a:stretch>
              </a:blip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20" y="3573016"/>
            <a:ext cx="1332835" cy="613470"/>
          </a:xfrm>
          <a:prstGeom prst="bevel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Деталь</a:t>
            </a:r>
            <a:endParaRPr lang="ru-RU" sz="2400" b="1" dirty="0"/>
          </a:p>
        </p:txBody>
      </p:sp>
      <p:grpSp>
        <p:nvGrpSpPr>
          <p:cNvPr id="14" name="Группа 13"/>
          <p:cNvGrpSpPr/>
          <p:nvPr/>
        </p:nvGrpSpPr>
        <p:grpSpPr>
          <a:xfrm>
            <a:off x="2555776" y="3429000"/>
            <a:ext cx="5904656" cy="1949172"/>
            <a:chOff x="2123728" y="3356992"/>
            <a:chExt cx="5904656" cy="1949172"/>
          </a:xfrm>
        </p:grpSpPr>
        <p:sp>
          <p:nvSpPr>
            <p:cNvPr id="11" name="TextBox 10"/>
            <p:cNvSpPr txBox="1"/>
            <p:nvPr/>
          </p:nvSpPr>
          <p:spPr>
            <a:xfrm>
              <a:off x="2123728" y="3356992"/>
              <a:ext cx="5904656" cy="1949172"/>
            </a:xfrm>
            <a:prstGeom prst="flowChartDocument">
              <a:avLst/>
            </a:prstGeom>
            <a:noFill/>
            <a:ln>
              <a:solidFill>
                <a:schemeClr val="accent3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Художественная деталь</a:t>
              </a:r>
              <a:r>
                <a:rPr lang="ru-RU" sz="2400" dirty="0" smtClean="0"/>
                <a:t> - выразительная подробность в литературном произведении, имеющая значительную смысловую эмоциональную нагрузку.</a:t>
              </a:r>
              <a:endParaRPr lang="ru-RU" sz="2400" dirty="0"/>
            </a:p>
          </p:txBody>
        </p:sp>
        <p:pic>
          <p:nvPicPr>
            <p:cNvPr id="1026" name="Picture 2" descr="C:\Documents and Settings\МАМА\Рабочий стол\Мультимедиаурок\Брест\41м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452320" y="4313868"/>
              <a:ext cx="365398" cy="470801"/>
            </a:xfrm>
            <a:prstGeom prst="rect">
              <a:avLst/>
            </a:prstGeom>
            <a:noFill/>
          </p:spPr>
        </p:pic>
      </p:grpSp>
      <p:sp>
        <p:nvSpPr>
          <p:cNvPr id="15" name="TextBox 14"/>
          <p:cNvSpPr txBox="1"/>
          <p:nvPr/>
        </p:nvSpPr>
        <p:spPr>
          <a:xfrm>
            <a:off x="251520" y="4221088"/>
            <a:ext cx="1368152" cy="613470"/>
          </a:xfrm>
          <a:prstGeom prst="bevel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Лафет</a:t>
            </a:r>
            <a:endParaRPr lang="ru-RU" sz="2400" b="1" dirty="0"/>
          </a:p>
        </p:txBody>
      </p:sp>
      <p:grpSp>
        <p:nvGrpSpPr>
          <p:cNvPr id="28" name="Группа 27"/>
          <p:cNvGrpSpPr/>
          <p:nvPr/>
        </p:nvGrpSpPr>
        <p:grpSpPr>
          <a:xfrm>
            <a:off x="2123728" y="2132856"/>
            <a:ext cx="6264696" cy="4395192"/>
            <a:chOff x="2627784" y="1772816"/>
            <a:chExt cx="6264696" cy="4395192"/>
          </a:xfrm>
        </p:grpSpPr>
        <p:pic>
          <p:nvPicPr>
            <p:cNvPr id="29" name="Picture 2" descr="C:\Documents and Settings\МАМА\Рабочий стол\Мультимедиаурок\Брест\41м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8100392" y="4149080"/>
              <a:ext cx="365398" cy="470801"/>
            </a:xfrm>
            <a:prstGeom prst="rect">
              <a:avLst/>
            </a:prstGeom>
            <a:noFill/>
          </p:spPr>
        </p:pic>
        <p:pic>
          <p:nvPicPr>
            <p:cNvPr id="30" name="Picture 2" descr="C:\Documents and Settings\МАМА\Рабочий стол\Мультимедиаурок\Брест\43м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43808" y="3284984"/>
              <a:ext cx="4796102" cy="2232248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chemeClr val="accent3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31" name="TextBox 30"/>
            <p:cNvSpPr txBox="1"/>
            <p:nvPr/>
          </p:nvSpPr>
          <p:spPr>
            <a:xfrm>
              <a:off x="2627784" y="1772816"/>
              <a:ext cx="6264696" cy="4395192"/>
            </a:xfrm>
            <a:prstGeom prst="flowChartDocument">
              <a:avLst/>
            </a:prstGeom>
            <a:noFill/>
            <a:ln>
              <a:solidFill>
                <a:schemeClr val="accent3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000" b="1" dirty="0" smtClean="0"/>
                <a:t>Лафет это опора, на которую накладывается артиллерийское орудие для стрельбы; во многих случаях лафет предназначался и для перевозки орудия с одного места на другое.</a:t>
              </a:r>
            </a:p>
            <a:p>
              <a:endParaRPr lang="ru-RU" sz="2400" b="1" dirty="0" smtClean="0"/>
            </a:p>
            <a:p>
              <a:endParaRPr lang="ru-RU" sz="2400" b="1" dirty="0" smtClean="0"/>
            </a:p>
            <a:p>
              <a:endParaRPr lang="ru-RU" sz="2400" b="1" dirty="0" smtClean="0"/>
            </a:p>
            <a:p>
              <a:endParaRPr lang="ru-RU" sz="2400" b="1" dirty="0" smtClean="0"/>
            </a:p>
            <a:p>
              <a:endParaRPr lang="ru-RU" sz="2400" b="1" dirty="0" smtClean="0"/>
            </a:p>
            <a:p>
              <a:endParaRPr lang="ru-RU" sz="2400" dirty="0"/>
            </a:p>
          </p:txBody>
        </p:sp>
      </p:grpSp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8028384" y="6309320"/>
            <a:ext cx="792088" cy="288032"/>
          </a:xfrm>
          <a:prstGeom prst="actionButtonForwardNext">
            <a:avLst/>
          </a:prstGeom>
          <a:solidFill>
            <a:srgbClr val="FFCC99"/>
          </a:solidFill>
          <a:ln w="952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4139952" y="6021288"/>
            <a:ext cx="1512168" cy="648072"/>
          </a:xfrm>
          <a:prstGeom prst="rightArrow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Вопросы</a:t>
            </a:r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10" grpId="0" animBg="1"/>
      <p:bldP spid="15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35896" y="404664"/>
            <a:ext cx="25622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Обобщение</a:t>
            </a:r>
            <a:endParaRPr lang="ru-RU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843808" y="1844824"/>
            <a:ext cx="5981574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Форма произведения</a:t>
            </a:r>
          </a:p>
          <a:p>
            <a:r>
              <a:rPr lang="ru-RU" sz="3200" dirty="0" smtClean="0"/>
              <a:t>Композиция стихотворения</a:t>
            </a:r>
          </a:p>
          <a:p>
            <a:r>
              <a:rPr lang="ru-RU" sz="3200" dirty="0" smtClean="0"/>
              <a:t>Интонация</a:t>
            </a:r>
          </a:p>
          <a:p>
            <a:r>
              <a:rPr lang="ru-RU" sz="3200" dirty="0" smtClean="0"/>
              <a:t>Впечатление</a:t>
            </a:r>
          </a:p>
          <a:p>
            <a:r>
              <a:rPr lang="ru-RU" sz="3200" dirty="0" smtClean="0"/>
              <a:t>Что хотел показать автор? (Идея)</a:t>
            </a:r>
            <a:endParaRPr lang="ru-RU" sz="3200" dirty="0"/>
          </a:p>
        </p:txBody>
      </p:sp>
      <p:pic>
        <p:nvPicPr>
          <p:cNvPr id="4" name="Picture 4" descr="C:\Documents and Settings\МАМА\Рабочий стол\Мультимедиаурок\Брест\17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2304256" cy="3516649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028384" y="6309320"/>
            <a:ext cx="792088" cy="288032"/>
          </a:xfrm>
          <a:prstGeom prst="actionButtonForwardNext">
            <a:avLst/>
          </a:prstGeom>
          <a:solidFill>
            <a:srgbClr val="FFCC99"/>
          </a:solidFill>
          <a:ln w="952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МАМА\Рабочий стол\Мультимедиаурок\Брест\PhotoFunia-14273068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60648"/>
            <a:ext cx="1389331" cy="5904656"/>
          </a:xfrm>
          <a:prstGeom prst="rect">
            <a:avLst/>
          </a:prstGeom>
          <a:noFill/>
        </p:spPr>
      </p:pic>
      <p:pic>
        <p:nvPicPr>
          <p:cNvPr id="3074" name="Picture 2" descr="C:\Documents and Settings\МАМА\Рабочий стол\Мультимедиаурок\Брест\PhotoFunia-1427386887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2204864"/>
            <a:ext cx="3048000" cy="32766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211960" y="692696"/>
            <a:ext cx="225734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hlinkClick r:id="rId3"/>
              </a:rPr>
              <a:t>«Эх, дороги»</a:t>
            </a:r>
          </a:p>
          <a:p>
            <a:pPr algn="ctr"/>
            <a:r>
              <a:rPr lang="ru-RU" sz="1400" b="1" dirty="0" smtClean="0">
                <a:hlinkClick r:id="rId3"/>
              </a:rPr>
              <a:t>Слушать</a:t>
            </a:r>
            <a:endParaRPr lang="ru-RU" sz="1400" b="1" dirty="0" smtClean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028384" y="6309320"/>
            <a:ext cx="792088" cy="288032"/>
          </a:xfrm>
          <a:prstGeom prst="actionButtonForwardNext">
            <a:avLst/>
          </a:prstGeom>
          <a:solidFill>
            <a:srgbClr val="FFCC99"/>
          </a:solidFill>
          <a:ln w="952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851920" y="1484784"/>
            <a:ext cx="27233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Автор текста </a:t>
            </a:r>
            <a:r>
              <a:rPr lang="ru-RU" dirty="0" smtClean="0"/>
              <a:t>– Л.Ошанин</a:t>
            </a:r>
            <a:endParaRPr lang="ru-RU" dirty="0" smtClean="0"/>
          </a:p>
          <a:p>
            <a:r>
              <a:rPr lang="ru-RU" dirty="0" smtClean="0"/>
              <a:t>Композитор - </a:t>
            </a:r>
            <a:r>
              <a:rPr lang="ru-RU" dirty="0" smtClean="0"/>
              <a:t>А.Новиков</a:t>
            </a: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3861048"/>
            <a:ext cx="55446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Война</a:t>
            </a:r>
          </a:p>
          <a:p>
            <a:r>
              <a:rPr lang="ru-RU" sz="2400" dirty="0" smtClean="0"/>
              <a:t>Страшная, жестокая</a:t>
            </a:r>
          </a:p>
          <a:p>
            <a:r>
              <a:rPr lang="ru-RU" sz="2400" dirty="0" smtClean="0"/>
              <a:t>Убивает, разрушает, губит</a:t>
            </a:r>
          </a:p>
          <a:p>
            <a:r>
              <a:rPr lang="ru-RU" sz="2400" dirty="0" smtClean="0"/>
              <a:t>На войне лишения испытывают и взрослые, и дети, но страшнее всего на войне детям.</a:t>
            </a:r>
          </a:p>
          <a:p>
            <a:r>
              <a:rPr lang="ru-RU" sz="2400" dirty="0" smtClean="0"/>
              <a:t>Нет войне!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059832" y="260648"/>
            <a:ext cx="37669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Составляем </a:t>
            </a:r>
            <a:r>
              <a:rPr lang="ru-RU" sz="2800" b="1" dirty="0" err="1" smtClean="0"/>
              <a:t>синквейн</a:t>
            </a:r>
            <a:endParaRPr lang="ru-RU" sz="2800" b="1" dirty="0"/>
          </a:p>
        </p:txBody>
      </p:sp>
      <p:pic>
        <p:nvPicPr>
          <p:cNvPr id="4100" name="Picture 4" descr="C:\Documents and Settings\МАМА\Рабочий стол\Мультимедиаурок\Брест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836712"/>
            <a:ext cx="4927983" cy="27934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028384" y="6309320"/>
            <a:ext cx="792088" cy="288032"/>
          </a:xfrm>
          <a:prstGeom prst="actionButtonForwardNext">
            <a:avLst/>
          </a:prstGeom>
          <a:solidFill>
            <a:srgbClr val="FFCC99"/>
          </a:solidFill>
          <a:ln w="952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" action="ppaction://hlinkshowjump?jump=endshow"/>
          </p:cNvPr>
          <p:cNvSpPr/>
          <p:nvPr/>
        </p:nvSpPr>
        <p:spPr>
          <a:xfrm>
            <a:off x="8604448" y="188640"/>
            <a:ext cx="360040" cy="288032"/>
          </a:xfrm>
          <a:prstGeom prst="rect">
            <a:avLst/>
          </a:prstGeom>
          <a:solidFill>
            <a:srgbClr val="FFCC99"/>
          </a:solidFill>
          <a:ln w="952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0000"/>
                </a:solidFill>
              </a:rPr>
              <a:t>Х</a:t>
            </a:r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692696"/>
            <a:ext cx="756084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Ресурсы для презентации и урока:</a:t>
            </a:r>
          </a:p>
          <a:p>
            <a:pPr lvl="0"/>
            <a:r>
              <a:rPr lang="ru-RU" sz="1200" dirty="0" smtClean="0"/>
              <a:t>Вечный огонь </a:t>
            </a:r>
            <a:r>
              <a:rPr lang="ru-RU" sz="1200" u="sng" dirty="0" smtClean="0">
                <a:hlinkClick r:id="rId2"/>
              </a:rPr>
              <a:t>http://www.brest-fortress.by/images/phocagallery/vechny-ogon/thumbs/phoca_thumb_l_foto-6.jpg</a:t>
            </a:r>
            <a:endParaRPr lang="ru-RU" sz="1200" dirty="0" smtClean="0"/>
          </a:p>
          <a:p>
            <a:pPr lvl="0"/>
            <a:r>
              <a:rPr lang="ru-RU" sz="1200" dirty="0" smtClean="0"/>
              <a:t>СКУЛЬПТУРНАЯ КОМПОЗИЦИЯ «ГЕРОЯМ ГРАНИЦЫ, ЖЕНЩИНАМ И ДЕТЯМ МУЖЕСТВОМ СВОИМ В БЕССМЕРТИЕ ШАГНУВШИМ» </a:t>
            </a:r>
            <a:r>
              <a:rPr lang="ru-RU" sz="1200" u="sng" dirty="0" smtClean="0">
                <a:hlinkClick r:id="rId3"/>
              </a:rPr>
              <a:t>http://www.brest-fortress.by/images/phocagallery/pamjatnik-pogranichnikam/thumbs/phoca_thumb_l_foto-1.jpg</a:t>
            </a:r>
            <a:r>
              <a:rPr lang="ru-RU" sz="1200" dirty="0" smtClean="0"/>
              <a:t> </a:t>
            </a:r>
          </a:p>
          <a:p>
            <a:pPr lvl="0"/>
            <a:r>
              <a:rPr lang="ru-RU" sz="1200" u="sng" dirty="0" smtClean="0">
                <a:hlinkClick r:id="rId4"/>
              </a:rPr>
              <a:t>http://photos.wikimapia.org/p/00/02/99/67/63_big.jpg</a:t>
            </a:r>
            <a:endParaRPr lang="ru-RU" sz="1200" dirty="0" smtClean="0"/>
          </a:p>
          <a:p>
            <a:pPr lvl="0"/>
            <a:r>
              <a:rPr lang="ru-RU" sz="1200" u="sng" dirty="0" smtClean="0">
                <a:hlinkClick r:id="rId5"/>
              </a:rPr>
              <a:t>http://www.brestskaya-krepost.ru/files/7.jpeg</a:t>
            </a:r>
            <a:endParaRPr lang="ru-RU" sz="1200" dirty="0" smtClean="0"/>
          </a:p>
          <a:p>
            <a:pPr lvl="0"/>
            <a:r>
              <a:rPr lang="ru-RU" sz="1200" u="sng" dirty="0" smtClean="0">
                <a:hlinkClick r:id="rId6"/>
              </a:rPr>
              <a:t>http://all-pages.com/img/repphotos2/repphoto_5993_2410.jpg</a:t>
            </a:r>
            <a:endParaRPr lang="ru-RU" sz="1200" dirty="0" smtClean="0"/>
          </a:p>
          <a:p>
            <a:pPr lvl="0"/>
            <a:r>
              <a:rPr lang="ru-RU" sz="1200" u="sng" dirty="0" smtClean="0">
                <a:hlinkClick r:id="rId7"/>
              </a:rPr>
              <a:t>http://usiter.com/uploads/20120423/deti+i+vojna+vtoraya+mirovaya+vojna+62117948859.jpg</a:t>
            </a:r>
            <a:endParaRPr lang="ru-RU" sz="1200" dirty="0" smtClean="0"/>
          </a:p>
          <a:p>
            <a:pPr lvl="0"/>
            <a:r>
              <a:rPr lang="ru-RU" sz="1200" u="sng" dirty="0" smtClean="0">
                <a:hlinkClick r:id="rId8"/>
              </a:rPr>
              <a:t>http://www.ljplus.ru/img4/u/d/udikov/000000.jpg</a:t>
            </a:r>
            <a:endParaRPr lang="ru-RU" sz="1200" dirty="0" smtClean="0"/>
          </a:p>
          <a:p>
            <a:pPr lvl="0"/>
            <a:r>
              <a:rPr lang="ru-RU" sz="1200" u="sng" dirty="0" smtClean="0">
                <a:hlinkClick r:id="rId9"/>
              </a:rPr>
              <a:t>http://stb.imhonet.ru/element/large/b6/c4/b6c49b17d263dc1ed9cd8b0e2c230db0.jpg</a:t>
            </a:r>
            <a:endParaRPr lang="ru-RU" sz="1200" dirty="0" smtClean="0"/>
          </a:p>
          <a:p>
            <a:pPr lvl="0"/>
            <a:r>
              <a:rPr lang="ru-RU" sz="1200" u="sng" dirty="0" smtClean="0">
                <a:hlinkClick r:id="rId10"/>
              </a:rPr>
              <a:t>http://4.bp.blogspot.com/-UAo9qu4GaO8/T6c8Hk_1kgI/AAAAAAAAA5I/Pf8wGERLQYk/s1600/%D1%81%D0%B8%D0%BC%D0%BE%D0%BD%D0%BE%D0%B2_%D0%B6%D0%B4%D0%B8+%D0%BC%D0%B5%D0%BD%D1%8F.jpg</a:t>
            </a:r>
            <a:endParaRPr lang="ru-RU" sz="1200" dirty="0" smtClean="0"/>
          </a:p>
          <a:p>
            <a:pPr lvl="0"/>
            <a:r>
              <a:rPr lang="ru-RU" sz="1200" u="sng" dirty="0" smtClean="0">
                <a:hlinkClick r:id="rId11"/>
              </a:rPr>
              <a:t>http://alocvet.narod.ru/galer/bagrov/18.jpg</a:t>
            </a:r>
            <a:endParaRPr lang="ru-RU" sz="1200" dirty="0" smtClean="0"/>
          </a:p>
          <a:p>
            <a:pPr lvl="0"/>
            <a:r>
              <a:rPr lang="ru-RU" sz="1200" u="sng" dirty="0" smtClean="0">
                <a:hlinkClick r:id="rId12"/>
              </a:rPr>
              <a:t>http://samlib.ru/img/p/poedinkin_w_w/mir/0478.jpg</a:t>
            </a:r>
            <a:endParaRPr lang="ru-RU" sz="1200" dirty="0" smtClean="0"/>
          </a:p>
          <a:p>
            <a:pPr lvl="0"/>
            <a:r>
              <a:rPr lang="ru-RU" sz="1200" u="sng" dirty="0" smtClean="0">
                <a:hlinkClick r:id="rId13"/>
              </a:rPr>
              <a:t>http://sledpantera.ru/upload/photo/2012-12-18_10-21-51_1357599915.jpg</a:t>
            </a:r>
            <a:endParaRPr lang="ru-RU" sz="1200" dirty="0" smtClean="0"/>
          </a:p>
          <a:p>
            <a:pPr lvl="0"/>
            <a:r>
              <a:rPr lang="ru-RU" sz="1200" u="sng" dirty="0" smtClean="0">
                <a:hlinkClick r:id="rId14"/>
              </a:rPr>
              <a:t>http://wap.newposts.ge/img/photos/1385219859679804.jpg</a:t>
            </a:r>
            <a:endParaRPr lang="ru-RU" sz="1200" dirty="0" smtClean="0"/>
          </a:p>
          <a:p>
            <a:pPr lvl="0"/>
            <a:r>
              <a:rPr lang="ru-RU" sz="1200" u="sng" dirty="0" smtClean="0">
                <a:hlinkClick r:id="rId15"/>
              </a:rPr>
              <a:t>http://img1.liveinternet.ru/images/attach/c/6/90/519/90519121_1345152531_vstavaI_strana.jpg</a:t>
            </a:r>
            <a:endParaRPr lang="ru-RU" sz="1200" dirty="0" smtClean="0"/>
          </a:p>
          <a:p>
            <a:pPr lvl="0"/>
            <a:r>
              <a:rPr lang="ru-RU" sz="1200" u="sng" dirty="0" smtClean="0">
                <a:hlinkClick r:id="rId16"/>
              </a:rPr>
              <a:t>http://www.playcast.ru/uploads/2010/05/20/1766146.jpg</a:t>
            </a:r>
            <a:endParaRPr lang="ru-RU" sz="1200" dirty="0" smtClean="0"/>
          </a:p>
          <a:p>
            <a:pPr lvl="0"/>
            <a:r>
              <a:rPr lang="ru-RU" sz="1200" u="sng" dirty="0" smtClean="0">
                <a:hlinkClick r:id="rId17"/>
              </a:rPr>
              <a:t>http://i.ytimg.com/vi/WNFcccnu5-A/maxresdefault.jpg</a:t>
            </a:r>
            <a:endParaRPr lang="ru-RU" sz="1200" dirty="0" smtClean="0"/>
          </a:p>
          <a:p>
            <a:pPr lvl="0"/>
            <a:r>
              <a:rPr lang="ru-RU" sz="1200" u="sng" dirty="0" smtClean="0">
                <a:hlinkClick r:id="rId18"/>
              </a:rPr>
              <a:t>http://festival.1september.ru/articles/590611/presentation/29.JPG</a:t>
            </a:r>
            <a:endParaRPr lang="ru-RU" sz="1200" dirty="0" smtClean="0"/>
          </a:p>
          <a:p>
            <a:pPr lvl="0"/>
            <a:r>
              <a:rPr lang="ru-RU" sz="1200" u="sng" dirty="0" smtClean="0">
                <a:hlinkClick r:id="rId19"/>
              </a:rPr>
              <a:t>http://files.school-collection.edu.ru/dlrstore/a76ba6f2-e3fc-4610-a010-02693d99298e/[LI5RK_30-01]_[IL_01]-k.jpg</a:t>
            </a:r>
            <a:endParaRPr lang="ru-RU" sz="1200" dirty="0" smtClean="0"/>
          </a:p>
          <a:p>
            <a:pPr lvl="0"/>
            <a:r>
              <a:rPr lang="ru-RU" sz="1200" u="sng" dirty="0" smtClean="0">
                <a:hlinkClick r:id="rId20"/>
              </a:rPr>
              <a:t>http://files.school-collection.edu.ru/dlrstore/a0b5aaf0-b40f-4abe-99a0-b186756e0cf1/[LI5RK_30-02]_[IL_08]-k.jpg</a:t>
            </a:r>
            <a:endParaRPr lang="ru-RU" sz="1200" dirty="0" smtClean="0"/>
          </a:p>
          <a:p>
            <a:pPr lvl="0"/>
            <a:r>
              <a:rPr lang="ru-RU" sz="1200" u="sng" dirty="0" smtClean="0">
                <a:hlinkClick r:id="rId21"/>
              </a:rPr>
              <a:t>http://uka-thebest.ru/d/43480/d/image_589.jpg</a:t>
            </a:r>
            <a:endParaRPr lang="ru-RU" sz="1200" dirty="0" smtClean="0"/>
          </a:p>
          <a:p>
            <a:pPr lvl="0"/>
            <a:r>
              <a:rPr lang="ru-RU" sz="1200" u="sng" dirty="0" smtClean="0">
                <a:hlinkClick r:id="rId22"/>
              </a:rPr>
              <a:t>http://www.teamcorpaustralia.com.au/_content_data/_image_upload/hand-pointer-icon.jpg</a:t>
            </a:r>
            <a:endParaRPr lang="ru-RU" sz="1200" dirty="0" smtClean="0"/>
          </a:p>
          <a:p>
            <a:pPr lvl="0"/>
            <a:r>
              <a:rPr lang="ru-RU" sz="1200" u="sng" dirty="0" smtClean="0">
                <a:hlinkClick r:id="rId23"/>
              </a:rPr>
              <a:t>https://upload.wikimedia.org/wikipedia/commons/thumb/3/3c/Zis2_nn.jpg/1280px-Zis2_nn.jpg</a:t>
            </a:r>
            <a:endParaRPr lang="ru-RU" sz="1200" dirty="0" smtClean="0"/>
          </a:p>
          <a:p>
            <a:pPr lvl="0"/>
            <a:r>
              <a:rPr lang="ru-RU" sz="1200" u="sng" dirty="0" smtClean="0">
                <a:hlinkClick r:id="rId24"/>
              </a:rPr>
              <a:t>https://upload.wikimedia.org/wikipedia/commons/thumb/3/3c/Zis2_nn.jpg/640px-Zis2_nn.jpg</a:t>
            </a:r>
            <a:endParaRPr lang="ru-RU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836712"/>
            <a:ext cx="669674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Ресурсы для презентации и урока:</a:t>
            </a:r>
          </a:p>
          <a:p>
            <a:pPr lvl="0"/>
            <a:r>
              <a:rPr lang="ru-RU" sz="1200" u="sng" dirty="0" smtClean="0">
                <a:hlinkClick r:id="rId2"/>
              </a:rPr>
              <a:t>http://classic.poem4you.ru/images/classic/photos/152/1.jpg</a:t>
            </a:r>
            <a:endParaRPr lang="ru-RU" sz="1200" dirty="0" smtClean="0"/>
          </a:p>
          <a:p>
            <a:pPr lvl="0"/>
            <a:r>
              <a:rPr lang="ru-RU" sz="1200" u="sng" dirty="0" smtClean="0">
                <a:hlinkClick r:id="rId3"/>
              </a:rPr>
              <a:t>http://www.etoya.ru/files/images/pub/part_2/43395/src/4.jpg?449_600</a:t>
            </a:r>
            <a:endParaRPr lang="ru-RU" sz="1200" dirty="0" smtClean="0"/>
          </a:p>
          <a:p>
            <a:pPr lvl="0"/>
            <a:r>
              <a:rPr lang="ru-RU" sz="1200" u="sng" dirty="0" smtClean="0">
                <a:hlinkClick r:id="rId4"/>
              </a:rPr>
              <a:t>http://militera.lib.ru/memo/russian/dragunsky_da/39.jpg</a:t>
            </a:r>
            <a:endParaRPr lang="ru-RU" sz="1200" dirty="0" smtClean="0"/>
          </a:p>
          <a:p>
            <a:pPr lvl="0"/>
            <a:r>
              <a:rPr lang="ru-RU" sz="1200" u="sng" dirty="0" smtClean="0">
                <a:hlinkClick r:id="rId5"/>
              </a:rPr>
              <a:t>http://uchebilka.ru/pars_docs/refs/43/42001/42001_html_m5f36376.jpg</a:t>
            </a:r>
            <a:endParaRPr lang="ru-RU" sz="1200" dirty="0" smtClean="0"/>
          </a:p>
          <a:p>
            <a:pPr lvl="0"/>
            <a:r>
              <a:rPr lang="ru-RU" sz="1200" u="sng" dirty="0" smtClean="0">
                <a:hlinkClick r:id="rId6"/>
              </a:rPr>
              <a:t>http://www.detfond.org/media/cms_page_media/282/2000_07.jpg</a:t>
            </a:r>
            <a:endParaRPr lang="ru-RU" sz="1200" dirty="0" smtClean="0"/>
          </a:p>
          <a:p>
            <a:pPr lvl="0"/>
            <a:r>
              <a:rPr lang="ru-RU" sz="1200" u="sng" dirty="0" smtClean="0">
                <a:hlinkClick r:id="rId7"/>
              </a:rPr>
              <a:t>http://img-fotki.yandex.ru/get/6608/96748677.91/0_94373_42f50db1_XL</a:t>
            </a:r>
            <a:endParaRPr lang="ru-RU" sz="1200" dirty="0" smtClean="0"/>
          </a:p>
          <a:p>
            <a:pPr lvl="0"/>
            <a:r>
              <a:rPr lang="ru-RU" sz="1200" u="sng" dirty="0" smtClean="0">
                <a:hlinkClick r:id="rId8"/>
              </a:rPr>
              <a:t>http://sch57.kirovedu.ru/teacher/mm/id/298439/mid/951</a:t>
            </a:r>
            <a:endParaRPr lang="ru-RU" sz="1200" b="1" dirty="0" smtClean="0"/>
          </a:p>
          <a:p>
            <a:pPr lvl="0"/>
            <a:r>
              <a:rPr lang="ru-RU" sz="1200" dirty="0" smtClean="0"/>
              <a:t>Не Симонов Фото войны Сын полка»  </a:t>
            </a:r>
            <a:r>
              <a:rPr lang="ru-RU" sz="1200" u="sng" dirty="0" smtClean="0">
                <a:hlinkClick r:id="rId9"/>
              </a:rPr>
              <a:t>http://1941-1945.at.ua/_ph/7/710475995.jpg?1427259543</a:t>
            </a:r>
            <a:endParaRPr lang="ru-RU" sz="1200" dirty="0" smtClean="0"/>
          </a:p>
          <a:p>
            <a:pPr lvl="0"/>
            <a:r>
              <a:rPr lang="ru-RU" sz="1200" dirty="0" smtClean="0"/>
              <a:t>Вручение награды маленькому герою  </a:t>
            </a:r>
            <a:r>
              <a:rPr lang="ru-RU" sz="1200" u="sng" dirty="0" smtClean="0">
                <a:hlinkClick r:id="rId10"/>
              </a:rPr>
              <a:t>http://1941-1945.at.ua/_ph/7/43893846.jpg?1427259663</a:t>
            </a:r>
            <a:endParaRPr lang="ru-RU" sz="1200" dirty="0" smtClean="0"/>
          </a:p>
          <a:p>
            <a:pPr lvl="0"/>
            <a:r>
              <a:rPr lang="ru-RU" sz="1200" dirty="0" smtClean="0"/>
              <a:t>Маленький герой </a:t>
            </a:r>
            <a:r>
              <a:rPr lang="ru-RU" sz="1200" u="sng" dirty="0" smtClean="0">
                <a:hlinkClick r:id="rId11"/>
              </a:rPr>
              <a:t>http://1941-1945.at.ua/_ph/7/2/486805880.jpg?1427259739</a:t>
            </a:r>
            <a:endParaRPr lang="ru-RU" sz="1200" dirty="0" smtClean="0"/>
          </a:p>
          <a:p>
            <a:pPr lvl="0"/>
            <a:r>
              <a:rPr lang="ru-RU" sz="1200" dirty="0" smtClean="0"/>
              <a:t>Кровавый закат </a:t>
            </a:r>
            <a:r>
              <a:rPr lang="ru-RU" sz="1200" u="sng" dirty="0" smtClean="0">
                <a:hlinkClick r:id="rId12"/>
              </a:rPr>
              <a:t>http://1941-1945.at.ua/_ph/11/398404194.jpg?1427259877</a:t>
            </a:r>
            <a:endParaRPr lang="ru-RU" sz="1200" dirty="0" smtClean="0"/>
          </a:p>
          <a:p>
            <a:pPr lvl="0"/>
            <a:r>
              <a:rPr lang="ru-RU" sz="1200" dirty="0" smtClean="0"/>
              <a:t>Баранов Олег- сын полка (14 лет) 136 гвардейского артиллерийского полка 68 гвардейской стрелковой дивизии   </a:t>
            </a:r>
            <a:r>
              <a:rPr lang="ru-RU" sz="1200" u="sng" dirty="0" smtClean="0">
                <a:hlinkClick r:id="rId13"/>
              </a:rPr>
              <a:t>http://1941-1945.at.ua/_ph/2/367002130.jpg?1427259943</a:t>
            </a:r>
            <a:endParaRPr lang="ru-RU" sz="1200" dirty="0" smtClean="0"/>
          </a:p>
          <a:p>
            <a:pPr lvl="0"/>
            <a:r>
              <a:rPr lang="ru-RU" sz="1200" u="sng" dirty="0" smtClean="0">
                <a:hlinkClick r:id="rId14"/>
              </a:rPr>
              <a:t>http://1941-1945.at.ua/_ph/5/874171171.jpg?1427260129</a:t>
            </a:r>
            <a:endParaRPr lang="ru-RU" sz="1200" dirty="0" smtClean="0"/>
          </a:p>
          <a:p>
            <a:pPr lvl="0"/>
            <a:r>
              <a:rPr lang="ru-RU" sz="1200" u="sng" dirty="0" smtClean="0">
                <a:hlinkClick r:id="rId15"/>
              </a:rPr>
              <a:t>http://s52.radikal.ru/i138/1011/58/d36f1336565f.jpg</a:t>
            </a:r>
            <a:endParaRPr lang="ru-RU" sz="1200" dirty="0" smtClean="0"/>
          </a:p>
          <a:p>
            <a:pPr lvl="0"/>
            <a:r>
              <a:rPr lang="ru-RU" sz="1200" u="sng" dirty="0" smtClean="0">
                <a:hlinkClick r:id="rId16"/>
              </a:rPr>
              <a:t>http://www.usinfo.ru/c2.files/11big.jpg</a:t>
            </a:r>
            <a:endParaRPr lang="ru-RU" sz="1200" dirty="0" smtClean="0"/>
          </a:p>
          <a:p>
            <a:pPr lvl="0"/>
            <a:r>
              <a:rPr lang="ru-RU" sz="1200" dirty="0" smtClean="0"/>
              <a:t>Сайт Брестской крепость </a:t>
            </a:r>
            <a:r>
              <a:rPr lang="ru-RU" sz="1200" u="sng" dirty="0" smtClean="0">
                <a:hlinkClick r:id="rId17"/>
              </a:rPr>
              <a:t>http://www.brest-fortress.by/</a:t>
            </a:r>
            <a:endParaRPr lang="ru-RU" sz="1200" dirty="0" smtClean="0"/>
          </a:p>
          <a:p>
            <a:pPr lvl="0"/>
            <a:r>
              <a:rPr lang="ru-RU" sz="1200" u="sng" dirty="0" smtClean="0">
                <a:hlinkClick r:id="rId18"/>
              </a:rPr>
              <a:t>http://www.brest-fortress.by/?sec=7</a:t>
            </a:r>
            <a:endParaRPr lang="ru-RU" sz="1200" dirty="0" smtClean="0"/>
          </a:p>
          <a:p>
            <a:pPr lvl="0"/>
            <a:r>
              <a:rPr lang="ru-RU" sz="1200" dirty="0" smtClean="0"/>
              <a:t>Видео «Священная война» </a:t>
            </a:r>
            <a:r>
              <a:rPr lang="ru-RU" sz="1200" u="sng" dirty="0" smtClean="0">
                <a:hlinkClick r:id="rId19"/>
              </a:rPr>
              <a:t>http://www.youtube.com/watch?v=sailmeWkm_A</a:t>
            </a:r>
            <a:endParaRPr lang="ru-RU" sz="1200" dirty="0" smtClean="0"/>
          </a:p>
          <a:p>
            <a:pPr lvl="0"/>
            <a:r>
              <a:rPr lang="ru-RU" sz="1200" dirty="0" smtClean="0"/>
              <a:t>Видео: </a:t>
            </a:r>
            <a:r>
              <a:rPr lang="ru-RU" sz="1200" dirty="0" err="1" smtClean="0"/>
              <a:t>Л.Гурченко</a:t>
            </a:r>
            <a:r>
              <a:rPr lang="ru-RU" sz="1200" dirty="0" smtClean="0"/>
              <a:t> читает стихотворение </a:t>
            </a:r>
            <a:r>
              <a:rPr lang="ru-RU" sz="1200" u="sng" dirty="0" smtClean="0">
                <a:hlinkClick r:id="rId20"/>
              </a:rPr>
              <a:t>http://www.youtube.com/watch?v=ze_Oj9wha5c</a:t>
            </a:r>
            <a:endParaRPr lang="ru-RU" sz="1200" dirty="0" smtClean="0"/>
          </a:p>
          <a:p>
            <a:pPr lvl="0"/>
            <a:r>
              <a:rPr lang="ru-RU" sz="1200" dirty="0" smtClean="0"/>
              <a:t>Видео «Дети войны» </a:t>
            </a:r>
            <a:r>
              <a:rPr lang="ru-RU" sz="1200" u="sng" dirty="0" smtClean="0">
                <a:hlinkClick r:id="rId21"/>
              </a:rPr>
              <a:t>http://www.youtube.com/watch?v=dO-rdVzpJ8k</a:t>
            </a:r>
            <a:endParaRPr lang="ru-RU" sz="1200" dirty="0" smtClean="0"/>
          </a:p>
          <a:p>
            <a:pPr lvl="0"/>
            <a:r>
              <a:rPr lang="ru-RU" sz="1200" dirty="0" smtClean="0"/>
              <a:t>Загадки Брестской крепости </a:t>
            </a:r>
            <a:r>
              <a:rPr lang="ru-RU" sz="1200" u="sng" dirty="0" smtClean="0">
                <a:hlinkClick r:id="rId22"/>
              </a:rPr>
              <a:t>http://www.youtube.com/watch?v=a9-OMwdehrI</a:t>
            </a:r>
            <a:endParaRPr lang="ru-RU" sz="1200" dirty="0" smtClean="0"/>
          </a:p>
          <a:p>
            <a:pPr lvl="0"/>
            <a:r>
              <a:rPr lang="ru-RU" sz="1200" dirty="0" smtClean="0"/>
              <a:t>Материалы фонохрестоматии к учебнику «Литература. 5 класс» под ре. В.Я.Коровиной</a:t>
            </a:r>
          </a:p>
          <a:p>
            <a:pPr lvl="0"/>
            <a:r>
              <a:rPr lang="ru-RU" sz="1200" u="sng" dirty="0" smtClean="0">
                <a:hlinkClick r:id="rId8"/>
              </a:rPr>
              <a:t>http://sch57.kirovedu.ru/teacher/mm/id/298439/mid/951</a:t>
            </a:r>
            <a:endParaRPr lang="ru-RU" sz="1200" dirty="0" smtClean="0"/>
          </a:p>
          <a:p>
            <a:r>
              <a:rPr lang="ru-RU" sz="1200" dirty="0" smtClean="0"/>
              <a:t> </a:t>
            </a:r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МАМА\Рабочий стол\Мультимедиаурок\Брест\PhotoFunia-14273068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60648"/>
            <a:ext cx="1389331" cy="5904656"/>
          </a:xfrm>
          <a:prstGeom prst="rect">
            <a:avLst/>
          </a:prstGeom>
          <a:noFill/>
        </p:spPr>
      </p:pic>
      <p:pic>
        <p:nvPicPr>
          <p:cNvPr id="3076" name="Picture 4" descr="C:\Documents and Settings\МАМА\Рабочий стол\Мультимедиаурок\Брест\PhotoFunia-1427307096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1700808"/>
            <a:ext cx="3048000" cy="322897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76056" y="5013176"/>
            <a:ext cx="2676310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hlinkClick r:id="rId4"/>
              </a:rPr>
              <a:t>«Дети войны»</a:t>
            </a:r>
          </a:p>
          <a:p>
            <a:pPr algn="ctr"/>
            <a:r>
              <a:rPr lang="ru-RU" sz="2000" dirty="0" smtClean="0">
                <a:hlinkClick r:id="rId4"/>
              </a:rPr>
              <a:t>Смотреть видео</a:t>
            </a:r>
            <a:endParaRPr lang="ru-RU" sz="2000" dirty="0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028384" y="6309320"/>
            <a:ext cx="792088" cy="288032"/>
          </a:xfrm>
          <a:prstGeom prst="actionButtonForwardNext">
            <a:avLst/>
          </a:prstGeom>
          <a:solidFill>
            <a:srgbClr val="FFCC99"/>
          </a:solidFill>
          <a:ln w="952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МАМА\Рабочий стол\Мультимедиаурок\Брест\PhotoFunia-14273076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60648"/>
            <a:ext cx="1389332" cy="590465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23928" y="2708920"/>
            <a:ext cx="331236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Дети и война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203848" y="3356992"/>
            <a:ext cx="2279727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Страх</a:t>
            </a:r>
          </a:p>
          <a:p>
            <a:r>
              <a:rPr lang="ru-RU" sz="2400" dirty="0" smtClean="0"/>
              <a:t>Смерть</a:t>
            </a:r>
          </a:p>
          <a:p>
            <a:r>
              <a:rPr lang="ru-RU" sz="2400" dirty="0" smtClean="0"/>
              <a:t>Опасность</a:t>
            </a:r>
          </a:p>
          <a:p>
            <a:r>
              <a:rPr lang="ru-RU" sz="2400" dirty="0" smtClean="0"/>
              <a:t>Потеря близких</a:t>
            </a:r>
          </a:p>
          <a:p>
            <a:r>
              <a:rPr lang="ru-RU" sz="2400" dirty="0" smtClean="0"/>
              <a:t>Беспомощность</a:t>
            </a:r>
          </a:p>
          <a:p>
            <a:r>
              <a:rPr lang="ru-RU" sz="2400" dirty="0" smtClean="0"/>
              <a:t>Огонь</a:t>
            </a:r>
          </a:p>
          <a:p>
            <a:r>
              <a:rPr lang="ru-RU" sz="2400" dirty="0" smtClean="0"/>
              <a:t>Голод</a:t>
            </a:r>
          </a:p>
          <a:p>
            <a:r>
              <a:rPr lang="ru-RU" sz="2400" dirty="0" smtClean="0"/>
              <a:t>Потеря крова</a:t>
            </a:r>
            <a:endParaRPr lang="ru-RU" sz="2400" dirty="0"/>
          </a:p>
        </p:txBody>
      </p:sp>
      <p:pic>
        <p:nvPicPr>
          <p:cNvPr id="4099" name="Picture 3" descr="C:\Documents and Settings\МАМА\Рабочий стол\Мультимедиаурок\Брест\PhotoFunia-142730799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961" r="2297" b="10347"/>
          <a:stretch>
            <a:fillRect/>
          </a:stretch>
        </p:blipFill>
        <p:spPr bwMode="auto">
          <a:xfrm>
            <a:off x="3851920" y="260648"/>
            <a:ext cx="3888432" cy="2458862"/>
          </a:xfrm>
          <a:prstGeom prst="rect">
            <a:avLst/>
          </a:prstGeom>
          <a:noFill/>
        </p:spPr>
      </p:pic>
      <p:sp>
        <p:nvSpPr>
          <p:cNvPr id="7" name="Стрелка вниз 6"/>
          <p:cNvSpPr/>
          <p:nvPr/>
        </p:nvSpPr>
        <p:spPr>
          <a:xfrm>
            <a:off x="6876256" y="2852936"/>
            <a:ext cx="360040" cy="432048"/>
          </a:xfrm>
          <a:prstGeom prst="downArrow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084168" y="3356992"/>
            <a:ext cx="195002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Горе</a:t>
            </a:r>
          </a:p>
          <a:p>
            <a:r>
              <a:rPr lang="ru-RU" sz="2400" dirty="0" smtClean="0"/>
              <a:t>Разрушение</a:t>
            </a:r>
          </a:p>
          <a:p>
            <a:r>
              <a:rPr lang="ru-RU" sz="2400" dirty="0" smtClean="0"/>
              <a:t>Взрывы</a:t>
            </a:r>
          </a:p>
          <a:p>
            <a:r>
              <a:rPr lang="ru-RU" sz="2400" dirty="0" smtClean="0"/>
              <a:t>Слёзы</a:t>
            </a:r>
          </a:p>
          <a:p>
            <a:r>
              <a:rPr lang="ru-RU" sz="2400" dirty="0" smtClean="0"/>
              <a:t>Враги</a:t>
            </a:r>
          </a:p>
          <a:p>
            <a:r>
              <a:rPr lang="ru-RU" sz="2400" dirty="0" smtClean="0"/>
              <a:t>Уничтожение</a:t>
            </a:r>
          </a:p>
          <a:p>
            <a:r>
              <a:rPr lang="ru-RU" sz="2400" dirty="0" smtClean="0"/>
              <a:t>Холод</a:t>
            </a:r>
          </a:p>
          <a:p>
            <a:r>
              <a:rPr lang="ru-RU" sz="2400" dirty="0" smtClean="0"/>
              <a:t>Подвиг</a:t>
            </a:r>
            <a:endParaRPr lang="ru-RU" sz="2400" dirty="0"/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6309320"/>
            <a:ext cx="792088" cy="288032"/>
          </a:xfrm>
          <a:prstGeom prst="actionButtonForwardNext">
            <a:avLst/>
          </a:prstGeom>
          <a:solidFill>
            <a:srgbClr val="FFCC99"/>
          </a:solidFill>
          <a:ln w="952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985952"/>
            <a:ext cx="608259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Счастливая, счастливая, невозвратимая пора детства! Как не любить, не лелеять воспоминаний о ней? Воспоминания эти освежают, возвышают мою душу и служат для меня источником лучших наслаждений.</a:t>
            </a:r>
          </a:p>
          <a:p>
            <a:pPr algn="r"/>
            <a:r>
              <a:rPr lang="ru-RU" sz="2000" i="1" dirty="0" smtClean="0"/>
              <a:t>Л.Н.Толстой</a:t>
            </a:r>
            <a:endParaRPr lang="ru-RU" sz="2000" dirty="0" smtClean="0"/>
          </a:p>
          <a:p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19872" y="4221088"/>
            <a:ext cx="504056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dirty="0" smtClean="0">
                <a:solidFill>
                  <a:srgbClr val="000099"/>
                </a:solidFill>
                <a:ea typeface="Times New Roman"/>
              </a:rPr>
              <a:t>Заря вставала над землёй, заря вставала.</a:t>
            </a:r>
          </a:p>
          <a:p>
            <a:pPr lvl="0" algn="just"/>
            <a:r>
              <a:rPr lang="ru-RU" sz="2000" dirty="0" smtClean="0">
                <a:solidFill>
                  <a:srgbClr val="000099"/>
                </a:solidFill>
                <a:ea typeface="Times New Roman"/>
              </a:rPr>
              <a:t>Ворвалась серая чума, в наш дом ворвалась.</a:t>
            </a:r>
          </a:p>
          <a:p>
            <a:pPr lvl="0" algn="just"/>
            <a:r>
              <a:rPr lang="ru-RU" sz="2000" dirty="0" smtClean="0">
                <a:solidFill>
                  <a:srgbClr val="000099"/>
                </a:solidFill>
                <a:ea typeface="Times New Roman"/>
              </a:rPr>
              <a:t>Фашизм без жалости шагал по всей планете.</a:t>
            </a:r>
          </a:p>
          <a:p>
            <a:pPr lvl="0" algn="just"/>
            <a:r>
              <a:rPr lang="ru-RU" sz="2000" dirty="0" smtClean="0">
                <a:solidFill>
                  <a:srgbClr val="000099"/>
                </a:solidFill>
                <a:ea typeface="Times New Roman"/>
              </a:rPr>
              <a:t>Застыли люди от беды, притихли дети…</a:t>
            </a:r>
          </a:p>
          <a:p>
            <a:pPr lvl="0" algn="r"/>
            <a:r>
              <a:rPr lang="ru-RU" sz="2000" i="1" dirty="0" err="1" smtClean="0">
                <a:solidFill>
                  <a:srgbClr val="000099"/>
                </a:solidFill>
                <a:ea typeface="Times New Roman"/>
              </a:rPr>
              <a:t>Ираида</a:t>
            </a:r>
            <a:r>
              <a:rPr lang="ru-RU" sz="2000" i="1" dirty="0" smtClean="0">
                <a:solidFill>
                  <a:srgbClr val="000099"/>
                </a:solidFill>
                <a:ea typeface="Times New Roman"/>
              </a:rPr>
              <a:t> Мордовина</a:t>
            </a:r>
            <a:endParaRPr lang="ru-RU" sz="2000" dirty="0">
              <a:solidFill>
                <a:srgbClr val="000099"/>
              </a:solidFill>
              <a:ea typeface="Times New Roman"/>
            </a:endParaRPr>
          </a:p>
        </p:txBody>
      </p:sp>
      <p:pic>
        <p:nvPicPr>
          <p:cNvPr id="5121" name="Picture 1" descr="C:\Documents and Settings\МАМА\Рабочий стол\Мультимедиаурок\Брест\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2160240" cy="2964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Documents and Settings\МАМА\Рабочий стол\Мультимедиаурок\Брест\PhotoFunia-14273094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068960"/>
            <a:ext cx="3084091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Стрелка вниз 7"/>
          <p:cNvSpPr/>
          <p:nvPr/>
        </p:nvSpPr>
        <p:spPr>
          <a:xfrm>
            <a:off x="7092280" y="625912"/>
            <a:ext cx="360040" cy="432048"/>
          </a:xfrm>
          <a:prstGeom prst="downArrow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668344" y="625912"/>
            <a:ext cx="1218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Эпиграф 1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668344" y="3573016"/>
            <a:ext cx="1218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Эпиграф 2</a:t>
            </a:r>
            <a:endParaRPr lang="ru-RU" dirty="0"/>
          </a:p>
        </p:txBody>
      </p:sp>
      <p:sp>
        <p:nvSpPr>
          <p:cNvPr id="11" name="Стрелка вниз 10"/>
          <p:cNvSpPr/>
          <p:nvPr/>
        </p:nvSpPr>
        <p:spPr>
          <a:xfrm>
            <a:off x="7092280" y="3501008"/>
            <a:ext cx="360040" cy="432048"/>
          </a:xfrm>
          <a:prstGeom prst="downArrow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028384" y="6309320"/>
            <a:ext cx="792088" cy="288032"/>
          </a:xfrm>
          <a:prstGeom prst="actionButtonForwardNext">
            <a:avLst/>
          </a:prstGeom>
          <a:solidFill>
            <a:srgbClr val="FFCC99"/>
          </a:solidFill>
          <a:ln w="952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8" grpId="0" animBg="1"/>
      <p:bldP spid="9" grpId="0"/>
      <p:bldP spid="10" grpId="0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Documents and Settings\МАМА\Рабочий стол\Мультимедиаурок\Брест\PhotoFunia-14273119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60648"/>
            <a:ext cx="1389330" cy="590465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139952" y="620688"/>
            <a:ext cx="28438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hlinkClick r:id="rId3"/>
              </a:rPr>
              <a:t>«Священная война»</a:t>
            </a:r>
          </a:p>
          <a:p>
            <a:r>
              <a:rPr lang="ru-RU" sz="2400" dirty="0" smtClean="0">
                <a:hlinkClick r:id="rId3"/>
              </a:rPr>
              <a:t>Смотреть и слушать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283968" y="1916832"/>
            <a:ext cx="345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Автор текста - В.Лебедев-Кумач  </a:t>
            </a:r>
          </a:p>
          <a:p>
            <a:r>
              <a:rPr lang="ru-RU" dirty="0" smtClean="0"/>
              <a:t>Композитор - А.Александров  </a:t>
            </a:r>
            <a:endParaRPr lang="ru-RU" dirty="0"/>
          </a:p>
        </p:txBody>
      </p:sp>
      <p:pic>
        <p:nvPicPr>
          <p:cNvPr id="19460" name="Picture 4" descr="C:\Documents and Settings\МАМА\Рабочий стол\Мультимедиаурок\Брест\PhotoFunia-1427311922м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852936"/>
            <a:ext cx="3048000" cy="3238500"/>
          </a:xfrm>
          <a:prstGeom prst="rect">
            <a:avLst/>
          </a:prstGeom>
          <a:noFill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028384" y="6309320"/>
            <a:ext cx="792088" cy="288032"/>
          </a:xfrm>
          <a:prstGeom prst="actionButtonForwardNext">
            <a:avLst/>
          </a:prstGeom>
          <a:solidFill>
            <a:srgbClr val="FFCC99"/>
          </a:solidFill>
          <a:ln w="952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Documents and Settings\МАМА\Рабочий стол\Мультимедиаурок\Симонов илл\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275" y="908720"/>
            <a:ext cx="6667450" cy="51765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162398" y="260648"/>
            <a:ext cx="48192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А.А.Пластов «Фашист пролетел»</a:t>
            </a:r>
            <a:endParaRPr lang="ru-RU" sz="2400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028384" y="6309320"/>
            <a:ext cx="792088" cy="288032"/>
          </a:xfrm>
          <a:prstGeom prst="actionButtonForwardNext">
            <a:avLst/>
          </a:prstGeom>
          <a:solidFill>
            <a:srgbClr val="FFCC99"/>
          </a:solidFill>
          <a:ln w="952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332656"/>
            <a:ext cx="58473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Константин Михайлович Симонов</a:t>
            </a:r>
            <a:endParaRPr lang="ru-RU" sz="2800" b="1" dirty="0"/>
          </a:p>
        </p:txBody>
      </p:sp>
      <p:pic>
        <p:nvPicPr>
          <p:cNvPr id="21506" name="Picture 2" descr="C:\Documents and Settings\МАМА\Рабочий стол\Мультимедиаурок\Симонов илл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3731" y="1196752"/>
            <a:ext cx="2748185" cy="36724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C99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07" name="Picture 3" descr="C:\Documents and Settings\МАМА\Рабочий стол\Мультимедиаурок\Симонов илл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052736"/>
            <a:ext cx="5586741" cy="42484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C99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08" name="Picture 4" descr="C:\Documents and Settings\МАМА\Рабочий стол\Мультимедиаурок\Симонов илл\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78067" y="1196752"/>
            <a:ext cx="5134537" cy="3528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C99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09" name="Picture 5" descr="C:\Documents and Settings\МАМА\Рабочий стол\Мультимедиаурок\Симонов илл\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06059" y="1196752"/>
            <a:ext cx="5270397" cy="3528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C99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Стрелка вправо 8"/>
          <p:cNvSpPr/>
          <p:nvPr/>
        </p:nvSpPr>
        <p:spPr>
          <a:xfrm>
            <a:off x="4572000" y="6165304"/>
            <a:ext cx="720080" cy="504056"/>
          </a:xfrm>
          <a:prstGeom prst="rightArrow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" name="Группа 9"/>
          <p:cNvGrpSpPr/>
          <p:nvPr/>
        </p:nvGrpSpPr>
        <p:grpSpPr>
          <a:xfrm>
            <a:off x="1619672" y="1052736"/>
            <a:ext cx="6376773" cy="4897709"/>
            <a:chOff x="1115616" y="1340767"/>
            <a:chExt cx="6376773" cy="4897709"/>
          </a:xfrm>
        </p:grpSpPr>
        <p:pic>
          <p:nvPicPr>
            <p:cNvPr id="11" name="Picture 4" descr="C:\Documents and Settings\МАМА\Рабочий стол\Мультимедиаурок\Брест\17м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283968" y="1340768"/>
              <a:ext cx="3208421" cy="489654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CC99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12" name="Picture 5" descr="C:\Documents and Settings\МАМА\Рабочий стол\Мультимедиаурок\Брест\18м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115616" y="1340767"/>
              <a:ext cx="3024336" cy="489770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CC99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028384" y="6309320"/>
            <a:ext cx="792088" cy="288032"/>
          </a:xfrm>
          <a:prstGeom prst="actionButtonForwardNext">
            <a:avLst/>
          </a:prstGeom>
          <a:solidFill>
            <a:srgbClr val="FFCC99"/>
          </a:solidFill>
          <a:ln w="952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43808" y="332656"/>
            <a:ext cx="38961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Брестская крепость</a:t>
            </a:r>
            <a:endParaRPr lang="ru-RU" sz="3200" b="1" dirty="0"/>
          </a:p>
        </p:txBody>
      </p:sp>
      <p:pic>
        <p:nvPicPr>
          <p:cNvPr id="23557" name="Picture 5" descr="C:\Documents and Settings\МАМА\Рабочий стол\Мультимедиаурок\Брест\13м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340768"/>
            <a:ext cx="6408108" cy="44783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C99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Стрелка вправо 8"/>
          <p:cNvSpPr/>
          <p:nvPr/>
        </p:nvSpPr>
        <p:spPr>
          <a:xfrm>
            <a:off x="4572000" y="6165304"/>
            <a:ext cx="720080" cy="504056"/>
          </a:xfrm>
          <a:prstGeom prst="rightArrow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56" name="Picture 4" descr="C:\Documents and Settings\МАМА\Рабочий стол\Мультимедиаурок\Брест\16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340768"/>
            <a:ext cx="7340611" cy="41361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C99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58" name="Picture 6" descr="C:\Documents and Settings\МАМА\Рабочий стол\Мультимедиаурок\Брест\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1196752"/>
            <a:ext cx="7571184" cy="46502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C99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54" name="Picture 2" descr="C:\Documents and Settings\МАМА\Рабочий стол\Мультимедиаурок\9 надо\[LI5RK_30-02]_[IL_08]-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808" y="1484784"/>
            <a:ext cx="3433216" cy="40595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C99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59" name="Picture 7" descr="C:\Documents and Settings\МАМА\Рабочий стол\Мультимедиаурок\Брест\6м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31640" y="1412776"/>
            <a:ext cx="6503948" cy="43204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C99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028384" y="6309320"/>
            <a:ext cx="792088" cy="288032"/>
          </a:xfrm>
          <a:prstGeom prst="actionButtonForwardNext">
            <a:avLst/>
          </a:prstGeom>
          <a:solidFill>
            <a:srgbClr val="FFCC99"/>
          </a:solidFill>
          <a:ln w="952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13677" y="2852936"/>
            <a:ext cx="43128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hlinkClick r:id="rId2"/>
              </a:rPr>
              <a:t>«Майор привёз мальчишку на лафете» </a:t>
            </a:r>
          </a:p>
          <a:p>
            <a:pPr algn="ctr"/>
            <a:r>
              <a:rPr lang="ru-RU" b="1" dirty="0" smtClean="0">
                <a:hlinkClick r:id="rId2"/>
              </a:rPr>
              <a:t>Прослушать стихотворение</a:t>
            </a:r>
            <a:endParaRPr lang="ru-RU" b="1" dirty="0"/>
          </a:p>
        </p:txBody>
      </p:sp>
      <p:pic>
        <p:nvPicPr>
          <p:cNvPr id="1026" name="Picture 2" descr="C:\Documents and Settings\МАМА\Рабочий стол\Мультимедиаурок\Брест\40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1" y="1196752"/>
            <a:ext cx="1108173" cy="1594978"/>
          </a:xfrm>
          <a:prstGeom prst="rect">
            <a:avLst/>
          </a:prstGeom>
          <a:noFill/>
          <a:ln>
            <a:solidFill>
              <a:srgbClr val="66FFFF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4468233" y="5517232"/>
            <a:ext cx="38037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>
                <a:hlinkClick r:id="rId5"/>
              </a:rPr>
              <a:t>«</a:t>
            </a:r>
            <a:r>
              <a:rPr lang="ru-RU" sz="1600" b="1" dirty="0" smtClean="0">
                <a:hlinkClick r:id="rId5"/>
              </a:rPr>
              <a:t>Майор привёз мальчишку на лафете»</a:t>
            </a:r>
          </a:p>
          <a:p>
            <a:pPr algn="ctr"/>
            <a:r>
              <a:rPr lang="ru-RU" sz="1600" b="1" dirty="0" smtClean="0">
                <a:hlinkClick r:id="rId5"/>
              </a:rPr>
              <a:t>В исполнении Людмилы </a:t>
            </a:r>
            <a:r>
              <a:rPr lang="ru-RU" sz="1600" b="1" dirty="0" err="1" smtClean="0">
                <a:hlinkClick r:id="rId5"/>
              </a:rPr>
              <a:t>Гурченко</a:t>
            </a:r>
            <a:endParaRPr lang="ru-RU" sz="1600" b="1" dirty="0" smtClean="0">
              <a:hlinkClick r:id="rId5"/>
            </a:endParaRPr>
          </a:p>
          <a:p>
            <a:pPr algn="ctr"/>
            <a:r>
              <a:rPr lang="ru-RU" sz="1600" b="1" dirty="0" smtClean="0">
                <a:hlinkClick r:id="rId5"/>
              </a:rPr>
              <a:t>Смотреть видеоролик</a:t>
            </a:r>
            <a:endParaRPr lang="ru-RU" sz="1600" b="1" dirty="0"/>
          </a:p>
        </p:txBody>
      </p:sp>
      <p:pic>
        <p:nvPicPr>
          <p:cNvPr id="1028" name="Picture 4" descr="C:\Documents and Settings\МАМА\Рабочий стол\Мультимедиаурок\Брест\PhotoFunia-1427373946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10200" y="3573016"/>
            <a:ext cx="1668016" cy="176705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88451" y="404664"/>
            <a:ext cx="83670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Знакомимся с текстом стихотворения К.Симонова</a:t>
            </a:r>
            <a:endParaRPr lang="ru-RU" sz="2800" b="1" dirty="0"/>
          </a:p>
        </p:txBody>
      </p:sp>
      <p:pic>
        <p:nvPicPr>
          <p:cNvPr id="8" name="Picture 2" descr="C:\Documents and Settings\МАМА\Рабочий стол\Мультимедиаурок\Брест\PhotoFunia-1427306394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1124744"/>
            <a:ext cx="3779912" cy="5059155"/>
          </a:xfrm>
          <a:prstGeom prst="rect">
            <a:avLst/>
          </a:prstGeom>
          <a:noFill/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6309320"/>
            <a:ext cx="792088" cy="288032"/>
          </a:xfrm>
          <a:prstGeom prst="actionButtonForwardNext">
            <a:avLst/>
          </a:prstGeom>
          <a:solidFill>
            <a:srgbClr val="FFCC99"/>
          </a:solidFill>
          <a:ln w="952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f2f90b66660ebe8f19e14c4e7affb816eaa881"/>
</p:tagLst>
</file>

<file path=ppt/theme/theme1.xml><?xml version="1.0" encoding="utf-8"?>
<a:theme xmlns:a="http://schemas.openxmlformats.org/drawingml/2006/main" name="Тема Office">
  <a:themeElements>
    <a:clrScheme name="Другая 10">
      <a:dk1>
        <a:srgbClr val="000099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2828FF"/>
      </a:hlink>
      <a:folHlink>
        <a:srgbClr val="7030A0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627</Words>
  <Application>Microsoft Office PowerPoint</Application>
  <PresentationFormat>Экран (4:3)</PresentationFormat>
  <Paragraphs>133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Стихотворение К.М. Симонова  «Майор привез мальчишку на лафете» Урок литературы в 5-м классе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Стихотворение К.М. Симонова  «Майор привез мальчишку на лафете» Урок литературы в 5-м классе</dc:title>
  <cp:lastModifiedBy>Анастасия</cp:lastModifiedBy>
  <cp:revision>48</cp:revision>
  <dcterms:modified xsi:type="dcterms:W3CDTF">2015-03-27T05:16:59Z</dcterms:modified>
</cp:coreProperties>
</file>